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313" r:id="rId2"/>
    <p:sldId id="314" r:id="rId3"/>
    <p:sldId id="315" r:id="rId4"/>
    <p:sldId id="316" r:id="rId5"/>
    <p:sldId id="317" r:id="rId6"/>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EECF49D-2F47-4E7B-23A3-E5A6A0BDF114}"/>
              </a:ext>
            </a:extLst>
          </p:cNvPr>
          <p:cNvSpPr>
            <a:spLocks noGrp="1"/>
          </p:cNvSpPr>
          <p:nvPr>
            <p:ph type="hdr" sz="quarter"/>
          </p:nvPr>
        </p:nvSpPr>
        <p:spPr>
          <a:xfrm>
            <a:off x="0" y="0"/>
            <a:ext cx="3078383" cy="513749"/>
          </a:xfrm>
          <a:prstGeom prst="rect">
            <a:avLst/>
          </a:prstGeom>
        </p:spPr>
        <p:txBody>
          <a:bodyPr vert="horz" lIns="97201" tIns="48600" rIns="97201" bIns="48600" rtlCol="0"/>
          <a:lstStyle>
            <a:lvl1pPr algn="l">
              <a:defRPr sz="1300"/>
            </a:lvl1pPr>
          </a:lstStyle>
          <a:p>
            <a:r>
              <a:rPr lang="en-US" sz="1000">
                <a:latin typeface="Arial" panose="020B0604020202020204" pitchFamily="34" charset="0"/>
                <a:cs typeface="Arial" panose="020B0604020202020204" pitchFamily="34" charset="0"/>
              </a:rPr>
              <a:t>Class – The Life Of Christ (78)</a:t>
            </a:r>
          </a:p>
        </p:txBody>
      </p:sp>
      <p:sp>
        <p:nvSpPr>
          <p:cNvPr id="3" name="Date Placeholder 2">
            <a:extLst>
              <a:ext uri="{FF2B5EF4-FFF2-40B4-BE49-F238E27FC236}">
                <a16:creationId xmlns:a16="http://schemas.microsoft.com/office/drawing/2014/main" id="{FDEF3AE6-AC70-CEE9-67C9-08014F7E04B5}"/>
              </a:ext>
            </a:extLst>
          </p:cNvPr>
          <p:cNvSpPr>
            <a:spLocks noGrp="1"/>
          </p:cNvSpPr>
          <p:nvPr>
            <p:ph type="dt" sz="quarter" idx="1"/>
          </p:nvPr>
        </p:nvSpPr>
        <p:spPr>
          <a:xfrm>
            <a:off x="4022486" y="0"/>
            <a:ext cx="3078383" cy="513749"/>
          </a:xfrm>
          <a:prstGeom prst="rect">
            <a:avLst/>
          </a:prstGeom>
        </p:spPr>
        <p:txBody>
          <a:bodyPr vert="horz" lIns="97201" tIns="48600" rIns="97201" bIns="48600" rtlCol="0"/>
          <a:lstStyle>
            <a:lvl1pPr algn="r">
              <a:defRPr sz="1300"/>
            </a:lvl1pPr>
          </a:lstStyle>
          <a:p>
            <a:r>
              <a:rPr lang="en-US" sz="1000">
                <a:latin typeface="Arial" panose="020B0604020202020204" pitchFamily="34" charset="0"/>
                <a:cs typeface="Arial" panose="020B0604020202020204" pitchFamily="34" charset="0"/>
              </a:rPr>
              <a:t>6/25/2023 am class</a:t>
            </a:r>
          </a:p>
        </p:txBody>
      </p:sp>
      <p:sp>
        <p:nvSpPr>
          <p:cNvPr id="4" name="Footer Placeholder 3">
            <a:extLst>
              <a:ext uri="{FF2B5EF4-FFF2-40B4-BE49-F238E27FC236}">
                <a16:creationId xmlns:a16="http://schemas.microsoft.com/office/drawing/2014/main" id="{6E8EE4D1-2941-A50C-E39B-9107C44F5BA1}"/>
              </a:ext>
            </a:extLst>
          </p:cNvPr>
          <p:cNvSpPr>
            <a:spLocks noGrp="1"/>
          </p:cNvSpPr>
          <p:nvPr>
            <p:ph type="ftr" sz="quarter" idx="2"/>
          </p:nvPr>
        </p:nvSpPr>
        <p:spPr>
          <a:xfrm>
            <a:off x="0" y="9719278"/>
            <a:ext cx="3078383" cy="513749"/>
          </a:xfrm>
          <a:prstGeom prst="rect">
            <a:avLst/>
          </a:prstGeom>
        </p:spPr>
        <p:txBody>
          <a:bodyPr vert="horz" lIns="97201" tIns="48600" rIns="97201" bIns="48600"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488B5EAB-5B93-99A2-92AC-E39D37809331}"/>
              </a:ext>
            </a:extLst>
          </p:cNvPr>
          <p:cNvSpPr>
            <a:spLocks noGrp="1"/>
          </p:cNvSpPr>
          <p:nvPr>
            <p:ph type="sldNum" sz="quarter" idx="3"/>
          </p:nvPr>
        </p:nvSpPr>
        <p:spPr>
          <a:xfrm>
            <a:off x="4022486" y="9719278"/>
            <a:ext cx="3078383" cy="513749"/>
          </a:xfrm>
          <a:prstGeom prst="rect">
            <a:avLst/>
          </a:prstGeom>
        </p:spPr>
        <p:txBody>
          <a:bodyPr vert="horz" lIns="97201" tIns="48600" rIns="97201" bIns="48600" rtlCol="0" anchor="b"/>
          <a:lstStyle>
            <a:lvl1pPr algn="r">
              <a:defRPr sz="1300"/>
            </a:lvl1pPr>
          </a:lstStyle>
          <a:p>
            <a:fld id="{C30EEE18-0078-4D67-9726-3A2BF8E61CC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080751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48" tIns="49524" rIns="99048" bIns="49524" rtlCol="0"/>
          <a:lstStyle>
            <a:lvl1pPr algn="l">
              <a:defRPr sz="1300"/>
            </a:lvl1pPr>
          </a:lstStyle>
          <a:p>
            <a:r>
              <a:rPr lang="en-US"/>
              <a:t>Class – The Life Of Christ (78)</a:t>
            </a:r>
          </a:p>
        </p:txBody>
      </p:sp>
      <p:sp>
        <p:nvSpPr>
          <p:cNvPr id="3" name="Date Placeholder 2"/>
          <p:cNvSpPr>
            <a:spLocks noGrp="1"/>
          </p:cNvSpPr>
          <p:nvPr>
            <p:ph type="dt" idx="1"/>
          </p:nvPr>
        </p:nvSpPr>
        <p:spPr>
          <a:xfrm>
            <a:off x="4023093" y="0"/>
            <a:ext cx="3077739" cy="513428"/>
          </a:xfrm>
          <a:prstGeom prst="rect">
            <a:avLst/>
          </a:prstGeom>
        </p:spPr>
        <p:txBody>
          <a:bodyPr vert="horz" lIns="99048" tIns="49524" rIns="99048" bIns="49524" rtlCol="0"/>
          <a:lstStyle>
            <a:lvl1pPr algn="r">
              <a:defRPr sz="1300"/>
            </a:lvl1pPr>
          </a:lstStyle>
          <a:p>
            <a:r>
              <a:rPr lang="en-US"/>
              <a:t>6/25/2023 am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10248" y="4924643"/>
            <a:ext cx="5681980" cy="4029255"/>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48" tIns="49524" rIns="99048" bIns="49524"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8"/>
            <a:ext cx="3077739" cy="513427"/>
          </a:xfrm>
          <a:prstGeom prst="rect">
            <a:avLst/>
          </a:prstGeom>
        </p:spPr>
        <p:txBody>
          <a:bodyPr vert="horz" lIns="99048" tIns="49524" rIns="99048" bIns="49524" rtlCol="0" anchor="b"/>
          <a:lstStyle>
            <a:lvl1pPr algn="r">
              <a:defRPr sz="1300"/>
            </a:lvl1pPr>
          </a:lstStyle>
          <a:p>
            <a:fld id="{52397F75-1790-4757-AEA2-5EE674C2CB4D}" type="slidenum">
              <a:rPr lang="en-US" smtClean="0"/>
              <a:t>‹#›</a:t>
            </a:fld>
            <a:endParaRPr lang="en-US"/>
          </a:p>
        </p:txBody>
      </p:sp>
    </p:spTree>
    <p:extLst>
      <p:ext uri="{BB962C8B-B14F-4D97-AF65-F5344CB8AC3E}">
        <p14:creationId xmlns:p14="http://schemas.microsoft.com/office/powerpoint/2010/main" val="166262306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1216747">
              <a:defRPr/>
            </a:pPr>
            <a:r>
              <a:rPr lang="en-US" sz="1400">
                <a:solidFill>
                  <a:prstClr val="black"/>
                </a:solidFill>
                <a:latin typeface="Calibri"/>
              </a:rPr>
              <a:t>Class – The Life Of Christ (78)</a:t>
            </a:r>
            <a:endParaRPr lang="en-US" sz="1400" dirty="0">
              <a:solidFill>
                <a:prstClr val="black"/>
              </a:solidFill>
              <a:latin typeface="Calibri"/>
            </a:endParaRPr>
          </a:p>
        </p:txBody>
      </p:sp>
      <p:sp>
        <p:nvSpPr>
          <p:cNvPr id="5" name="Date Placeholder 4"/>
          <p:cNvSpPr>
            <a:spLocks noGrp="1"/>
          </p:cNvSpPr>
          <p:nvPr>
            <p:ph type="dt" idx="11"/>
          </p:nvPr>
        </p:nvSpPr>
        <p:spPr/>
        <p:txBody>
          <a:bodyPr/>
          <a:lstStyle/>
          <a:p>
            <a:pPr defTabSz="1216747">
              <a:defRPr/>
            </a:pPr>
            <a:r>
              <a:rPr lang="en-US" sz="1400">
                <a:solidFill>
                  <a:prstClr val="black"/>
                </a:solidFill>
                <a:latin typeface="Calibri"/>
              </a:rPr>
              <a:t>6/25/2023 am class</a:t>
            </a:r>
            <a:endParaRPr lang="en-US" sz="1400" dirty="0">
              <a:solidFill>
                <a:prstClr val="black"/>
              </a:solidFill>
              <a:latin typeface="Calibri"/>
            </a:endParaRPr>
          </a:p>
        </p:txBody>
      </p:sp>
      <p:sp>
        <p:nvSpPr>
          <p:cNvPr id="6" name="Footer Placeholder 5"/>
          <p:cNvSpPr>
            <a:spLocks noGrp="1"/>
          </p:cNvSpPr>
          <p:nvPr>
            <p:ph type="ftr" sz="quarter" idx="12"/>
          </p:nvPr>
        </p:nvSpPr>
        <p:spPr>
          <a:xfrm>
            <a:off x="1" y="11644798"/>
            <a:ext cx="8123481" cy="612995"/>
          </a:xfrm>
        </p:spPr>
        <p:txBody>
          <a:bodyPr/>
          <a:lstStyle/>
          <a:p>
            <a:pPr defTabSz="1216747">
              <a:defRPr/>
            </a:pPr>
            <a:r>
              <a:rPr lang="en-US" sz="500">
                <a:solidFill>
                  <a:srgbClr val="000000"/>
                </a:solidFill>
                <a:latin typeface="Calibri"/>
              </a:rPr>
              <a:t>Randy Childs</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8123482" y="11644798"/>
            <a:ext cx="900521" cy="612995"/>
          </a:xfrm>
        </p:spPr>
        <p:txBody>
          <a:bodyPr/>
          <a:lstStyle/>
          <a:p>
            <a:pPr defTabSz="1216747">
              <a:defRPr/>
            </a:pPr>
            <a:fld id="{EC87E0CF-87F6-4B58-B8B8-DCAB2DAAF3CA}" type="slidenum">
              <a:rPr lang="en-US" sz="1400">
                <a:solidFill>
                  <a:prstClr val="black"/>
                </a:solidFill>
                <a:latin typeface="Calibri"/>
              </a:rPr>
              <a:pPr defTabSz="1216747">
                <a:defRPr/>
              </a:pPr>
              <a:t>1</a:t>
            </a:fld>
            <a:endParaRPr lang="en-US" sz="1400" dirty="0">
              <a:solidFill>
                <a:prstClr val="black"/>
              </a:solidFill>
              <a:latin typeface="Calibri"/>
            </a:endParaRPr>
          </a:p>
        </p:txBody>
      </p:sp>
    </p:spTree>
    <p:extLst>
      <p:ext uri="{BB962C8B-B14F-4D97-AF65-F5344CB8AC3E}">
        <p14:creationId xmlns:p14="http://schemas.microsoft.com/office/powerpoint/2010/main" val="17746229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518944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260226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929732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4627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36544354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4013969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6011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06476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19018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4347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A4FC9C30-F0C9-47ED-A7BD-FA1A1DA2F398}" type="datetimeFigureOut">
              <a:rPr lang="en-US" smtClean="0"/>
              <a:t>7/2/2023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217637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4FC9C30-F0C9-47ED-A7BD-FA1A1DA2F398}" type="datetimeFigureOut">
              <a:rPr lang="en-US" smtClean="0"/>
              <a:t>7/2/2023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593999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930768"/>
            <a:ext cx="7910513" cy="75405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Of Repentance</a:t>
            </a:r>
          </a:p>
        </p:txBody>
      </p:sp>
      <p:sp>
        <p:nvSpPr>
          <p:cNvPr id="3" name="Subtitle 2"/>
          <p:cNvSpPr>
            <a:spLocks noGrp="1"/>
          </p:cNvSpPr>
          <p:nvPr>
            <p:ph type="subTitle" idx="1"/>
          </p:nvPr>
        </p:nvSpPr>
        <p:spPr>
          <a:xfrm>
            <a:off x="731041" y="4154810"/>
            <a:ext cx="7681913" cy="707886"/>
          </a:xfrm>
        </p:spPr>
        <p:txBody>
          <a:bodyPr>
            <a:spAutoFit/>
          </a:bodyPr>
          <a:lstStyle/>
          <a:p>
            <a:pPr algn="ctr"/>
            <a:r>
              <a:rPr lang="en-US" sz="4000" dirty="0">
                <a:solidFill>
                  <a:schemeClr val="tx1"/>
                </a:solidFill>
                <a:latin typeface="Segoe UI Semibold" pitchFamily="34" charset="0"/>
                <a:cs typeface="Segoe UI Semibold" pitchFamily="34" charset="0"/>
              </a:rPr>
              <a:t>Psalms 32</a:t>
            </a:r>
          </a:p>
        </p:txBody>
      </p:sp>
      <p:sp>
        <p:nvSpPr>
          <p:cNvPr id="6" name="TextBox 5">
            <a:extLst>
              <a:ext uri="{FF2B5EF4-FFF2-40B4-BE49-F238E27FC236}">
                <a16:creationId xmlns:a16="http://schemas.microsoft.com/office/drawing/2014/main" id="{9240CDEF-BF0A-F32D-226D-364D3D16D313}"/>
              </a:ext>
            </a:extLst>
          </p:cNvPr>
          <p:cNvSpPr txBox="1"/>
          <p:nvPr/>
        </p:nvSpPr>
        <p:spPr>
          <a:xfrm>
            <a:off x="3491703" y="5199687"/>
            <a:ext cx="2222504"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June 25,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effectLst/>
              <a:uLnTx/>
              <a:uFillTx/>
              <a:latin typeface="Times New Roman"/>
              <a:ea typeface="+mn-ea"/>
              <a:cs typeface="+mn-cs"/>
            </a:endParaRPr>
          </a:p>
        </p:txBody>
      </p:sp>
    </p:spTree>
    <p:extLst>
      <p:ext uri="{BB962C8B-B14F-4D97-AF65-F5344CB8AC3E}">
        <p14:creationId xmlns:p14="http://schemas.microsoft.com/office/powerpoint/2010/main" val="1850691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82880" y="1117600"/>
            <a:ext cx="8778240" cy="4637167"/>
          </a:xfrm>
        </p:spPr>
        <p:txBody>
          <a:bodyPr>
            <a:spAutoFit/>
          </a:bodyPr>
          <a:lstStyle/>
          <a:p>
            <a:pPr marL="0" indent="0">
              <a:buNone/>
            </a:pPr>
            <a:r>
              <a:rPr lang="en-US" sz="2800" b="1" dirty="0"/>
              <a:t>Psalms 32:1-2</a:t>
            </a:r>
            <a:r>
              <a:rPr lang="en-US" sz="2800" dirty="0"/>
              <a:t>, </a:t>
            </a:r>
            <a:r>
              <a:rPr lang="en-US" sz="2800" i="1" dirty="0"/>
              <a:t>“</a:t>
            </a:r>
            <a:r>
              <a:rPr lang="en-US" sz="2800" b="1" i="1" dirty="0"/>
              <a:t>How blessed is he whose transgression is forgiven, Whose sin is covered! How blessed is the man to whom the Lord does not impute iniquity, and in whose spirit there is no deceit!</a:t>
            </a:r>
            <a:r>
              <a:rPr lang="en-US" sz="2800" i="1" dirty="0"/>
              <a:t>”</a:t>
            </a:r>
          </a:p>
          <a:p>
            <a:r>
              <a:rPr lang="en-US" sz="2800" dirty="0"/>
              <a:t>“Blessed” describes a blissful state, one with hope and joy.</a:t>
            </a:r>
          </a:p>
          <a:p>
            <a:r>
              <a:rPr lang="en-US" sz="2800" dirty="0"/>
              <a:t>Four of God’s blessings are described here:</a:t>
            </a:r>
          </a:p>
          <a:p>
            <a:pPr lvl="1"/>
            <a:r>
              <a:rPr lang="en-US" sz="2600" dirty="0"/>
              <a:t>Transgression is forgiven </a:t>
            </a:r>
          </a:p>
          <a:p>
            <a:pPr lvl="1"/>
            <a:r>
              <a:rPr lang="en-US" sz="2600" dirty="0"/>
              <a:t>Sin is covered</a:t>
            </a:r>
          </a:p>
          <a:p>
            <a:pPr lvl="1"/>
            <a:r>
              <a:rPr lang="en-US" sz="2600" dirty="0"/>
              <a:t>Iniquity not imputed</a:t>
            </a:r>
          </a:p>
          <a:p>
            <a:pPr lvl="1"/>
            <a:r>
              <a:rPr lang="en-US" sz="2600" dirty="0"/>
              <a:t>In his spirit is no deceit found</a:t>
            </a:r>
          </a:p>
        </p:txBody>
      </p:sp>
    </p:spTree>
    <p:extLst>
      <p:ext uri="{BB962C8B-B14F-4D97-AF65-F5344CB8AC3E}">
        <p14:creationId xmlns:p14="http://schemas.microsoft.com/office/powerpoint/2010/main" val="25426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292847" y="998071"/>
            <a:ext cx="8647953" cy="5740033"/>
          </a:xfrm>
        </p:spPr>
        <p:txBody>
          <a:bodyPr>
            <a:spAutoFit/>
          </a:bodyPr>
          <a:lstStyle/>
          <a:p>
            <a:pPr marL="0" indent="0">
              <a:buNone/>
            </a:pPr>
            <a:r>
              <a:rPr lang="en-US" sz="2800" b="1" dirty="0"/>
              <a:t>Psalms 32:1</a:t>
            </a:r>
            <a:r>
              <a:rPr lang="en-US" sz="2800" dirty="0"/>
              <a:t>, </a:t>
            </a:r>
            <a:r>
              <a:rPr lang="en-US" sz="2800" i="1" dirty="0"/>
              <a:t>“</a:t>
            </a:r>
            <a:r>
              <a:rPr lang="en-US" sz="2800" b="1" i="1" dirty="0"/>
              <a:t>How blessed is he whose transgression is forgiven, Whose sin is covered!</a:t>
            </a:r>
            <a:r>
              <a:rPr lang="en-US" sz="2800" i="1" dirty="0"/>
              <a:t>”</a:t>
            </a:r>
          </a:p>
          <a:p>
            <a:r>
              <a:rPr lang="en-US" sz="2800" dirty="0"/>
              <a:t>How blessed is he whose transgression is forgiven.</a:t>
            </a:r>
          </a:p>
          <a:p>
            <a:pPr lvl="1"/>
            <a:r>
              <a:rPr lang="en-US" dirty="0"/>
              <a:t>Every deed that is contrary to God’s law is sin (1 John 3:4;</a:t>
            </a:r>
            <a:br>
              <a:rPr lang="en-US" dirty="0"/>
            </a:br>
            <a:r>
              <a:rPr lang="en-US" dirty="0"/>
              <a:t>cf. James 2:10-11; Romans 4:15)</a:t>
            </a:r>
          </a:p>
          <a:p>
            <a:pPr lvl="1"/>
            <a:r>
              <a:rPr lang="en-US" dirty="0"/>
              <a:t>Every such deed brings a curse (Galatians 3:10;</a:t>
            </a:r>
            <a:br>
              <a:rPr lang="en-US" dirty="0"/>
            </a:br>
            <a:r>
              <a:rPr lang="en-US" dirty="0"/>
              <a:t>cf. Deuteronomy 27:26; 11:28; Jeremiah 11:3)</a:t>
            </a:r>
          </a:p>
          <a:p>
            <a:r>
              <a:rPr lang="en-US" sz="2800" dirty="0"/>
              <a:t>By contrast, blessed is the person who avoids sin (Psalms 1:1), </a:t>
            </a:r>
            <a:br>
              <a:rPr lang="en-US" sz="2800" dirty="0"/>
            </a:br>
            <a:r>
              <a:rPr lang="en-US" sz="2800" dirty="0"/>
              <a:t>“who practices righteousness at all times” (106:3; 119:2; 128:1)</a:t>
            </a:r>
          </a:p>
          <a:p>
            <a:r>
              <a:rPr lang="en-US" sz="2800" dirty="0"/>
              <a:t>Who can claim to have avoided sin in every respect? No one.</a:t>
            </a:r>
          </a:p>
          <a:p>
            <a:pPr lvl="1"/>
            <a:r>
              <a:rPr lang="en-US" sz="2600" dirty="0"/>
              <a:t>“Indeed, there is not a righteous man on earth who continually does good and who never sins.” (Ecclesiastes 7:20;</a:t>
            </a:r>
            <a:br>
              <a:rPr lang="en-US" sz="2600" dirty="0"/>
            </a:br>
            <a:r>
              <a:rPr lang="en-US" sz="2600" dirty="0"/>
              <a:t>cf. 1 Kings 8:46; Romans 3:23; 1 John 1:8-10).</a:t>
            </a:r>
          </a:p>
        </p:txBody>
      </p:sp>
    </p:spTree>
    <p:extLst>
      <p:ext uri="{BB962C8B-B14F-4D97-AF65-F5344CB8AC3E}">
        <p14:creationId xmlns:p14="http://schemas.microsoft.com/office/powerpoint/2010/main" val="3587996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251012" y="1117600"/>
            <a:ext cx="8653929" cy="5493812"/>
          </a:xfrm>
        </p:spPr>
        <p:txBody>
          <a:bodyPr>
            <a:spAutoFit/>
          </a:bodyPr>
          <a:lstStyle/>
          <a:p>
            <a:pPr marL="0" indent="0">
              <a:buNone/>
            </a:pPr>
            <a:r>
              <a:rPr lang="en-US" sz="2800" b="1" dirty="0"/>
              <a:t>Psalms 32:1</a:t>
            </a:r>
            <a:r>
              <a:rPr lang="en-US" sz="2800" dirty="0"/>
              <a:t>, </a:t>
            </a:r>
            <a:r>
              <a:rPr lang="en-US" sz="2800" i="1" dirty="0"/>
              <a:t>“</a:t>
            </a:r>
            <a:r>
              <a:rPr lang="en-US" sz="2800" b="1" i="1" dirty="0"/>
              <a:t>How blessed is he whose transgression is forgiven, Whose sin is covered!</a:t>
            </a:r>
            <a:r>
              <a:rPr lang="en-US" sz="2800" i="1" dirty="0"/>
              <a:t>”</a:t>
            </a:r>
          </a:p>
          <a:p>
            <a:r>
              <a:rPr lang="en-US" sz="2800" dirty="0"/>
              <a:t>God, being rich in mercy, has provided us with a means of having our sins forgiven, so that every one of us can be blessed like someone who has not sinned. (Galatians 3:8-14;</a:t>
            </a:r>
            <a:br>
              <a:rPr lang="en-US" sz="2800" dirty="0"/>
            </a:br>
            <a:r>
              <a:rPr lang="en-US" sz="2800" dirty="0"/>
              <a:t>Ephesians 2:4-7)</a:t>
            </a:r>
          </a:p>
          <a:p>
            <a:r>
              <a:rPr lang="en-US" sz="2800" dirty="0"/>
              <a:t>To “cover” sin is also to have it “blotted out” (Nehemiah 4:5; Psalms 51:1, 9)</a:t>
            </a:r>
          </a:p>
          <a:p>
            <a:r>
              <a:rPr lang="en-US" sz="2800" dirty="0"/>
              <a:t>To “cover” sin is to have it concealed or hidden. In effect, sin is erased, wiped away, forgotten. The sin is not still present, rather, it is completely forgiven and removed. (Hebrews 10:17 - quoting Jeremiah 31:34)</a:t>
            </a:r>
          </a:p>
        </p:txBody>
      </p:sp>
    </p:spTree>
    <p:extLst>
      <p:ext uri="{BB962C8B-B14F-4D97-AF65-F5344CB8AC3E}">
        <p14:creationId xmlns:p14="http://schemas.microsoft.com/office/powerpoint/2010/main" val="3906743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82880" y="1117600"/>
            <a:ext cx="8778240" cy="5247590"/>
          </a:xfrm>
        </p:spPr>
        <p:txBody>
          <a:bodyPr>
            <a:spAutoFit/>
          </a:bodyPr>
          <a:lstStyle/>
          <a:p>
            <a:pPr marL="0" indent="0">
              <a:buNone/>
            </a:pPr>
            <a:r>
              <a:rPr lang="en-US" sz="2800" b="1" dirty="0"/>
              <a:t>Psalms 32:2</a:t>
            </a:r>
            <a:r>
              <a:rPr lang="en-US" sz="2800" dirty="0"/>
              <a:t>, </a:t>
            </a:r>
            <a:r>
              <a:rPr lang="en-US" sz="2800" i="1" dirty="0"/>
              <a:t>“</a:t>
            </a:r>
            <a:r>
              <a:rPr lang="en-US" sz="2800" b="1" i="1" dirty="0"/>
              <a:t>How blessed is the man to whom the Lord does not impute iniquity, and in whose spirit there is no deceit!</a:t>
            </a:r>
            <a:r>
              <a:rPr lang="en-US" sz="2800" i="1" dirty="0"/>
              <a:t>”</a:t>
            </a:r>
          </a:p>
          <a:p>
            <a:r>
              <a:rPr lang="en-US" sz="2800" dirty="0"/>
              <a:t>Iniquity is not imputed to him – the word imputed means, among other things, “to be charged with.” </a:t>
            </a:r>
          </a:p>
          <a:p>
            <a:pPr lvl="1"/>
            <a:r>
              <a:rPr lang="en-US" sz="2600" dirty="0"/>
              <a:t>As David uses this expression, he speaks of being charged with our sins. The only way we will NOT be charged with our sins is to be forgiven. Contrasted with reconciliation. (2 Corinthians 5:18-19)</a:t>
            </a:r>
          </a:p>
          <a:p>
            <a:pPr lvl="1"/>
            <a:r>
              <a:rPr lang="en-US" sz="2600" dirty="0"/>
              <a:t>When sin is forgiven and covered (verse 1), the Lord no longer imputes it – that is, He no longer “counts” it (ESV). He does so, not because sinners deserve it, but solely for His own sake (Isaiah 43:25; Titus 3:5)</a:t>
            </a:r>
          </a:p>
          <a:p>
            <a:pPr lvl="1"/>
            <a:r>
              <a:rPr lang="en-US" sz="2600" dirty="0"/>
              <a:t>It is a gift from Himself (Romans 6:23; Ephesians 2:8)</a:t>
            </a:r>
          </a:p>
        </p:txBody>
      </p:sp>
    </p:spTree>
    <p:extLst>
      <p:ext uri="{BB962C8B-B14F-4D97-AF65-F5344CB8AC3E}">
        <p14:creationId xmlns:p14="http://schemas.microsoft.com/office/powerpoint/2010/main" val="65879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1234</TotalTime>
  <Words>572</Words>
  <Application>Microsoft Office PowerPoint</Application>
  <PresentationFormat>On-screen Show (4:3)</PresentationFormat>
  <Paragraphs>35</Paragraphs>
  <Slides>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Calibri</vt:lpstr>
      <vt:lpstr>Franklin Gothic Book</vt:lpstr>
      <vt:lpstr>Perpetua</vt:lpstr>
      <vt:lpstr>Segoe UI Semibold</vt:lpstr>
      <vt:lpstr>Tahoma</vt:lpstr>
      <vt:lpstr>Times New Roman</vt:lpstr>
      <vt:lpstr>Wingdings 2</vt:lpstr>
      <vt:lpstr>Theme10</vt:lpstr>
      <vt:lpstr>Psalms Of Repentance</vt:lpstr>
      <vt:lpstr>Psalms 32 – Psalms of Repentance</vt:lpstr>
      <vt:lpstr>Psalms 32 – Psalms of Repentance</vt:lpstr>
      <vt:lpstr>Psalms 32 – Psalms of Repentance</vt:lpstr>
      <vt:lpstr>Psalms 32 – Psalms of Repentance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Psalms Of Repentance</dc:title>
  <dc:creator>mgalloway2715@gmail.com</dc:creator>
  <cp:lastModifiedBy>Richard Lidh</cp:lastModifiedBy>
  <cp:revision>24</cp:revision>
  <cp:lastPrinted>2023-07-02T14:16:00Z</cp:lastPrinted>
  <dcterms:created xsi:type="dcterms:W3CDTF">2023-05-07T12:43:35Z</dcterms:created>
  <dcterms:modified xsi:type="dcterms:W3CDTF">2023-07-02T14:16:12Z</dcterms:modified>
</cp:coreProperties>
</file>